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70" r:id="rId2"/>
    <p:sldId id="272" r:id="rId3"/>
    <p:sldId id="261" r:id="rId4"/>
    <p:sldId id="265" r:id="rId5"/>
    <p:sldId id="259" r:id="rId6"/>
    <p:sldId id="269" r:id="rId7"/>
    <p:sldId id="257" r:id="rId8"/>
    <p:sldId id="256" r:id="rId9"/>
    <p:sldId id="268" r:id="rId10"/>
    <p:sldId id="263" r:id="rId11"/>
    <p:sldId id="271" r:id="rId12"/>
  </p:sldIdLst>
  <p:sldSz cx="9144000" cy="6858000" type="screen4x3"/>
  <p:notesSz cx="6858000" cy="9144000"/>
  <p:embeddedFontLst>
    <p:embeddedFont>
      <p:font typeface="Verdana" pitchFamily="34" charset="0"/>
      <p:regular r:id="rId14"/>
      <p:bold r:id="rId15"/>
      <p:italic r:id="rId16"/>
      <p:boldItalic r:id="rId17"/>
    </p:embeddedFont>
    <p:embeddedFont>
      <p:font typeface="NikoshBAN" pitchFamily="2" charset="0"/>
      <p:regular r:id="rId18"/>
    </p:embeddedFont>
    <p:embeddedFont>
      <p:font typeface="Wingdings 3" pitchFamily="18" charset="2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Lucida Sans Unicode" pitchFamily="34" charset="0"/>
      <p:regular r:id="rId24"/>
    </p:embeddedFont>
    <p:embeddedFont>
      <p:font typeface="Cambria Math" pitchFamily="18" charset="0"/>
      <p:regular r:id="rId25"/>
    </p:embeddedFont>
    <p:embeddedFont>
      <p:font typeface="Wingdings 2" pitchFamily="18" charset="2"/>
      <p:regular r:id="rId26"/>
    </p:embeddedFont>
    <p:embeddedFont>
      <p:font typeface="Shonar Bangla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88477-8560-42FC-B204-1EA366593A38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9E91-4DA0-4C5C-9A1C-FAF60C0F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9E91-4DA0-4C5C-9A1C-FAF60C0F0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8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9E91-4DA0-4C5C-9A1C-FAF60C0F0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8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9E91-4DA0-4C5C-9A1C-FAF60C0F0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9E91-4DA0-4C5C-9A1C-FAF60C0F0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5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9E91-4DA0-4C5C-9A1C-FAF60C0F0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51587E-0258-4930-99FA-8D9DBE003212}" type="datetime1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01B759-886A-4E7B-9108-8770978DA68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4BA13-4AA2-41A3-82B5-26F1C46E0A7D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9000F-5E2C-41D2-8E6D-B147FC125A11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B841D-6F1E-4078-85A3-81CA5287D0F1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771CE-73E7-4A2B-BC95-A8F52152AA8E}" type="datetime1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00B9F-38F9-4552-BFC1-2AC246604A62}" type="datetime1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5D4CA6-1CE1-44C6-BBBC-C4F7BB480950}" type="datetime1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CAF1AA-8D7F-4DB6-820C-ABEC6DDB3EEA}" type="datetime1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717BD7-E5DA-4F98-90CE-177D6DC4408F}" type="datetime1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2C9BFB-665D-4407-BD85-D1579A40F465}" type="datetime1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BDF9F1-0E00-4ECD-A913-58820F4A0F41}" type="datetime1">
              <a:rPr lang="en-US" smtClean="0"/>
              <a:t>12/24/2016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gif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397" y="2755101"/>
            <a:ext cx="5825202" cy="1646302"/>
          </a:xfr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bn-BD" sz="9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একগুচ্ছ </a:t>
            </a:r>
            <a:r>
              <a:rPr lang="bn-BD" sz="9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9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58" y="-14262"/>
            <a:ext cx="2869442" cy="6872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62"/>
            <a:ext cx="2629832" cy="46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15" y="0"/>
            <a:ext cx="9129485" cy="678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blic\Pictures\Sample Pictures\মনের মত বাড়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768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9" name="Rectangle 28"/>
          <p:cNvSpPr/>
          <p:nvPr/>
        </p:nvSpPr>
        <p:spPr>
          <a:xfrm>
            <a:off x="9465715" y="304800"/>
            <a:ext cx="2650085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isometricBottomDown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15" y="5458361"/>
            <a:ext cx="9144000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70C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৭৪, ৭৮, ৮৪, ৭৮, ৭৫, ৬৯, ৬৭, ৮৮, ৮০, ৭৭, </a:t>
            </a:r>
          </a:p>
          <a:p>
            <a:pPr algn="ctr"/>
            <a:r>
              <a:rPr lang="bn-BD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৭৯, ৭৪, ৭৩, ৮৩, ৬৫, ৭৫, ৬৯, ৬৩, ৭৫, ৮৬।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" y="4303693"/>
            <a:ext cx="9179792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জন শিক্ষার্থীর বার্ষিক পরীক্ষায় বাংলায় প্রাপ্ত নম্বর নিচে দেওয়া  হলঃ      শ্রেণিব্যাপ্তি ৫ নিয়ে গণসংখ্যা নিবেশন সারণি  তৈরি কর  ।</a:t>
            </a:r>
            <a:endParaRPr lang="en-US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69942E-6 L -0.33003 0.02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3769962"/>
            <a:ext cx="59436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-scrap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817">
            <a:off x="4278988" y="357154"/>
            <a:ext cx="26765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ose-scrap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0088">
            <a:off x="2494648" y="14286"/>
            <a:ext cx="26765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2219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067800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2695575" cy="276225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7086" y="3124200"/>
            <a:ext cx="8904514" cy="3505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 </a:t>
            </a:r>
            <a:endParaRPr lang="bn-BD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বিষয়ঃ গণিত</a:t>
            </a:r>
          </a:p>
          <a:p>
            <a:pPr marL="0" indent="0" algn="ctr">
              <a:buNone/>
            </a:pP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 নির্ণয়</a:t>
            </a: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>
              <a:buFont typeface="Arial" pitchFamily="34" charset="0"/>
              <a:buNone/>
            </a:pP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8334" y="54114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7391400" cy="67403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Public\Pictures\Sample Pictures\vancouv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" y="0"/>
            <a:ext cx="221334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2819400" y="228600"/>
            <a:ext cx="2971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শিখণফল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ublic\Pictures\Sample Pictures\Flower_go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152400"/>
            <a:ext cx="3200400" cy="1428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2155225" y="1447800"/>
            <a:ext cx="698877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পরিসংখ্যান কী তা বলতে ও লিখতে পারবে ।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4400" y="2020669"/>
            <a:ext cx="695960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 কী তা বলতে ও লিখতে পারবে ।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9987" y="2568583"/>
            <a:ext cx="6974013" cy="58477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 </a:t>
            </a:r>
            <a:r>
              <a:rPr lang="bn-BD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মধ্যবিন্দু কী তা বলতে ও লিখতে পারবে ।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1496" y="3849469"/>
            <a:ext cx="7022503" cy="64633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শ্রেণিব্যাপ্তি </a:t>
            </a:r>
            <a:r>
              <a:rPr lang="bn-BD" sz="36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ও লিখতে পারবে ।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9987" y="3163669"/>
            <a:ext cx="6974013" cy="64633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 কী তা বলতে ও লিখতে পারবে ।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6675" y="4535269"/>
            <a:ext cx="7017324" cy="646331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শ্রেণিসংখ্যা </a:t>
            </a:r>
            <a:r>
              <a:rPr lang="bn-BD" sz="36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ও লিখতে পারবে ।</a:t>
            </a:r>
            <a:endParaRPr lang="en-US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1323" y="5221069"/>
            <a:ext cx="7022676" cy="646331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ঘটনসংখ্যা কী তা বলতে ও লিখতে পারবে ।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0530" y="5906869"/>
            <a:ext cx="7003470" cy="646331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 নির্ণয় করতে পারবে ।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5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3" y="1502688"/>
            <a:ext cx="9165771" cy="53553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blic\Pictures\Sample Pictures\sw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16"/>
            <a:ext cx="4038600" cy="25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86" y="3576935"/>
            <a:ext cx="17526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শ্রেণির মধ্যবিন্দুঃ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3070" y="6243935"/>
            <a:ext cx="753473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গড়=উপাত্তসমূহের সমষ্টি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উপাত্তসমূহের সংখ্যা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86" y="5710535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ঘটনসংখ্যাঃ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6" y="6243935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86" y="3043535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উপাত্তঃ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86" y="4110335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শ্রেণিব্যাপ্তিঃ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86" y="4643735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পরিসরঃ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86" y="2510135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পরিসংখ্যানঃ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86" y="5177135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শ্রেণিসংখ্যাঃ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7629" y="2513763"/>
            <a:ext cx="7540171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সংখ্যাভিত্তিক কোনো তথ্য বা ঘটনা হচ্ছে পরিসংখ্যান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3999" y="3043535"/>
            <a:ext cx="75437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বা ঘটনা নির্দেশক সংখ্যা গুলো হচ্ছে পরিসংখ্যানের  উপাত্ত।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3576935"/>
            <a:ext cx="7467598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শ্রেণির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মধ্যবিন্দু =( উর্ধ্বসীমা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নিম্নসীমা )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4110335"/>
            <a:ext cx="75438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যেকোনো শ্রেণির উর্ধ্বসীমা ও নিম্নসীমার ব্যবধান হলো ঐ শ্রেণির  শ্রেণিব্যাপ্তি।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643735"/>
            <a:ext cx="7543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পরিসর =( সর্বোচ্চ সংখ্যা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সর্বনিম্ন সংখ্যা) + ১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5175179"/>
            <a:ext cx="75438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শ্রেণিসংখ্যা = ( পরিসর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শ্রেণিব্যাপ্তি )                [পূর্ণসংখ্যায় ]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5710535"/>
            <a:ext cx="7543798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শ্রেণিতে যতগুলো ট্যালি চিহ্ন পড়বে তত হবে ঐ শ্রেণির গণসংখ্যা বা ঘটনসংখ্যা 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Public\Pictures\Sample Pictures\একটি ডালে দুটি পাখ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"/>
            <a:ext cx="5128165" cy="25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0675" y="1211759"/>
            <a:ext cx="4059125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উপর ক্লিক করি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302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8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0"/>
            <a:ext cx="9144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Rectangle 4"/>
          <p:cNvSpPr/>
          <p:nvPr/>
        </p:nvSpPr>
        <p:spPr>
          <a:xfrm>
            <a:off x="-3200400" y="76200"/>
            <a:ext cx="3150221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2586" y="7992070"/>
            <a:ext cx="6742551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00B050"/>
            </a:solidFill>
          </a:ln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অবিন্যস্ত উপাত্ত থেকে গড় নির্ণয়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50289E-6 L -2.22222E-6 0.16624 C -2.22222E-6 0.24046 0.14323 0.33226 0.25972 0.33226 L 0.51945 0.3322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16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9792 -3.87283E-6 L -0.09792 -0.36092 C -0.09792 -0.52231 -0.04792 -0.72069 -0.00625 -0.72069 L 0.08541 -0.7206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36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3718679"/>
            <a:ext cx="9143998" cy="31393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" y="5276671"/>
            <a:ext cx="91440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৭২, ৮৫, ৭৮, ৮৪, ৭৮, ৭৫, ৬৯, ৬৭, ৮৮, ৮০, ৭৪, ৭৭,৭৯,</a:t>
            </a:r>
          </a:p>
          <a:p>
            <a:pPr algn="ctr"/>
            <a:r>
              <a:rPr lang="bn-BD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৬৯, ৭৪, ৭৩, ৮৩, ৬৫, ৭৫, ৬৯, ৬৩, ৭৫, ৮৬,৬৬,৭১</a:t>
            </a:r>
            <a:endParaRPr lang="en-US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" y="4246364"/>
            <a:ext cx="9143998" cy="9541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২৫ জন শিক্ষার্থীর বার্ষিক পরীক্ষায় গণিতে প্রাপ্ত নম্বর নিচে দেওয়া হলঃ </a:t>
            </a:r>
          </a:p>
          <a:p>
            <a:pPr algn="ctr"/>
            <a:r>
              <a:rPr lang="bn-BD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শ্রেণিব্যাপ্তি ৫ নিয়ে গণসংখ্যা নিবেশন সারণি  তৈরি কর এবং গড় নির্ণয় কর ।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04800" y="2221468"/>
            <a:ext cx="86868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Shonar Bangla" pitchFamily="34" charset="0"/>
                <a:cs typeface="Shonar Bangla" pitchFamily="34" charset="0"/>
              </a:rPr>
              <a:t>      </a:t>
            </a:r>
            <a:endParaRPr lang="en-US" dirty="0">
              <a:ln>
                <a:solidFill>
                  <a:sysClr val="windowText" lastClr="000000"/>
                </a:solidFill>
              </a:ln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4800" y="2590800"/>
            <a:ext cx="86868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Shonar Bangla" pitchFamily="34" charset="0"/>
                <a:cs typeface="Shonar Bangla" pitchFamily="34" charset="0"/>
              </a:rPr>
              <a:t>            </a:t>
            </a:r>
            <a:endParaRPr lang="en-US" dirty="0">
              <a:ln>
                <a:solidFill>
                  <a:sysClr val="windowText" lastClr="000000"/>
                </a:solidFill>
              </a:ln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4800" y="2960758"/>
            <a:ext cx="86868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Shonar Bangla" pitchFamily="34" charset="0"/>
                <a:cs typeface="Shonar Bangla" pitchFamily="34" charset="0"/>
              </a:rPr>
              <a:t>          </a:t>
            </a:r>
            <a:endParaRPr lang="en-US" dirty="0">
              <a:ln>
                <a:solidFill>
                  <a:sysClr val="windowText" lastClr="000000"/>
                </a:solidFill>
              </a:ln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9314" y="3719945"/>
            <a:ext cx="8658432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Shonar Bangla" pitchFamily="34" charset="0"/>
                <a:cs typeface="Shonar Bangla" pitchFamily="34" charset="0"/>
              </a:rPr>
              <a:t>        </a:t>
            </a:r>
            <a:endParaRPr lang="en-US" dirty="0">
              <a:ln>
                <a:solidFill>
                  <a:sysClr val="windowText" lastClr="000000"/>
                </a:solidFill>
              </a:ln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4800" y="3338945"/>
            <a:ext cx="86868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Shonar Bangla" pitchFamily="34" charset="0"/>
                <a:cs typeface="Shonar Bangla" pitchFamily="34" charset="0"/>
              </a:rPr>
              <a:t>           </a:t>
            </a:r>
            <a:endParaRPr lang="en-US" dirty="0">
              <a:ln>
                <a:solidFill>
                  <a:sysClr val="windowText" lastClr="000000"/>
                </a:solidFill>
              </a:ln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800" y="4100945"/>
            <a:ext cx="8686800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n>
                  <a:solidFill>
                    <a:sysClr val="windowText" lastClr="000000"/>
                  </a:solidFill>
                </a:ln>
                <a:latin typeface="Shonar Bangla" pitchFamily="34" charset="0"/>
                <a:cs typeface="Shonar Bangla" pitchFamily="34" charset="0"/>
              </a:rPr>
              <a:t>    </a:t>
            </a:r>
            <a:endParaRPr lang="en-US" dirty="0">
              <a:ln>
                <a:solidFill>
                  <a:sysClr val="windowText" lastClr="000000"/>
                </a:solidFill>
              </a:ln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4800" y="1647372"/>
            <a:ext cx="8686800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   শ্রেণি           শ্রেণির মধ্যবিন্দু          ট্যালি             ঘটনসংখ্যা       ঘটনসংখ্যা</a:t>
            </a:r>
            <a:r>
              <a:rPr lang="en-US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×</a:t>
            </a:r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শ্রেণির মধ্যবিন্দু         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32510" y="4495800"/>
            <a:ext cx="8659090" cy="381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304801" y="143470"/>
            <a:ext cx="87630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>
              <a:latin typeface="Shonar Bangla" pitchFamily="34" charset="0"/>
              <a:cs typeface="Shonar Bangla" pitchFamily="34" charset="0"/>
            </a:endParaRPr>
          </a:p>
          <a:p>
            <a:endParaRPr lang="bn-BD" dirty="0"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2400" y="30480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৭২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62000" y="311068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৮৫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302327" y="296554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৭৮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828800" y="30480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৮৪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62200" y="30480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৭৮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006437" y="345704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৭৫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46764" y="360218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৬৯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07873" y="360218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৬৭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634345" y="367145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৮৮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219700" y="38034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৮০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91200" y="38034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৭৪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362700" y="400462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৭৭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934200" y="38100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৭৯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543800" y="400462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৬৯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52400" y="68580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৭৪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75855" y="69272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৭৩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302327" y="69272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৮৩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905000" y="69272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৬৫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438400" y="68580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৭৫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999510" y="72043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৬৯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581400" y="699653"/>
            <a:ext cx="990600" cy="2873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৬৩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04855" y="72043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৭৫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804064" y="72043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৮৬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81600" y="720436"/>
            <a:ext cx="1177636" cy="2701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৬৬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981700" y="727364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৭১</a:t>
            </a:r>
            <a:r>
              <a:rPr lang="en-US" sz="2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endParaRPr lang="en-US" sz="2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1524000" y="1647372"/>
            <a:ext cx="13856" cy="32174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124201" y="1647372"/>
            <a:ext cx="0" cy="31853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2" idx="0"/>
            <a:endCxn id="172" idx="2"/>
          </p:cNvCxnSpPr>
          <p:nvPr/>
        </p:nvCxnSpPr>
        <p:spPr>
          <a:xfrm>
            <a:off x="4648200" y="1647372"/>
            <a:ext cx="13855" cy="322942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005944" y="1644621"/>
            <a:ext cx="13856" cy="323217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8970817" y="1748135"/>
            <a:ext cx="6928" cy="304589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04800" y="1789074"/>
            <a:ext cx="13856" cy="30115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18655" y="2277153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৬১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—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৬৫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90255" y="2286000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৬৩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32510" y="2658153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৬৬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—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৭০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32510" y="3052126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৭১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— 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৭৫ 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2510" y="3420153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৭৬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—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৮০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32510" y="3801153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৮১</a:t>
            </a:r>
            <a:r>
              <a: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—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৮৫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18655" y="4191000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৮৬ </a:t>
            </a:r>
            <a:r>
              <a:rPr lang="en-US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—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৯০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690255" y="2677015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৬৮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90255" y="3052125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690255" y="3379515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690255" y="3802990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৮৩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690255" y="4196008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৮৮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144000" y="1123073"/>
            <a:ext cx="87630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প্রদত্ত নম্বরগুলোর মধ্যে সর্বোচ্চ নম্বর =৮৮ এবং সর্বনিম্ন নম্বর ৬৩ । পরিসর=(৮৮</a:t>
            </a:r>
            <a:r>
              <a:rPr lang="en-US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—</a:t>
            </a:r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৬৩)+১=২৬      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3733800" y="2286000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810000" y="2286000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657600" y="2646485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733800" y="2646485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810000" y="2660340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886200" y="2667000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629891" y="3020866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782291" y="3020866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581400" y="2971800"/>
            <a:ext cx="304800" cy="2953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191000" y="3041381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733800" y="3397266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810000" y="3397266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886200" y="3411121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962400" y="3417781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588328" y="3780053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657600" y="3780053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733800" y="3793908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588328" y="4130973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657600" y="4130973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4710544" y="2249310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২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710544" y="2628073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৫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724400" y="2976849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776355" y="3406298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৫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96689" y="3729376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738252" y="4089277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২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765964" y="4563153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২৫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3657600" y="2667000"/>
            <a:ext cx="263236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3962400" y="3048000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3886200" y="3027485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19945" y="3018972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038600" y="3048000"/>
            <a:ext cx="0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672114" y="3429000"/>
            <a:ext cx="290946" cy="24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9570028" y="2286000"/>
            <a:ext cx="2469572" cy="285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৬৩</a:t>
            </a:r>
            <a:r>
              <a:rPr lang="en-US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×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২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553200" y="2277153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১২৬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9570028" y="2648654"/>
            <a:ext cx="2469572" cy="285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৬৮</a:t>
            </a:r>
            <a:r>
              <a:rPr lang="en-US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×</a:t>
            </a:r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৫</a:t>
            </a:r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9570028" y="2960132"/>
            <a:ext cx="2469572" cy="285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</a:t>
            </a:r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r>
              <a:rPr lang="en-US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×</a:t>
            </a:r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</a:t>
            </a:r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9559142" y="3355896"/>
            <a:ext cx="2469572" cy="285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৭৮</a:t>
            </a:r>
            <a:r>
              <a:rPr lang="en-US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×</a:t>
            </a:r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৫</a:t>
            </a:r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9559142" y="3708277"/>
            <a:ext cx="2469572" cy="285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</a:t>
            </a:r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r>
              <a:rPr lang="en-US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×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9559142" y="4087892"/>
            <a:ext cx="2469572" cy="285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৮৮</a:t>
            </a:r>
            <a:r>
              <a:rPr lang="en-US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×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২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553200" y="2634733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৩৪ ০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553200" y="3012374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৫৮৪ 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553200" y="3346589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৩৯০ 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553200" y="3736050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২৪৯ 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6553200" y="4114800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১৭৬ 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553200" y="4563153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১৮৬৫ 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3290455" y="4563153"/>
            <a:ext cx="1205345" cy="31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মোট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9144001" y="457200"/>
            <a:ext cx="8763000" cy="53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ধরি, শ্রেণি ব্যবধান = ৫ । সুতরাং শ্রেণিসংখ্যা (২৬</a:t>
            </a:r>
            <a:r>
              <a:rPr lang="en-US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÷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৫)=৫</a:t>
            </a:r>
            <a:r>
              <a:rPr lang="en-US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·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২ </a:t>
            </a:r>
            <a:r>
              <a:rPr lang="bn-BD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বা,  ৬ </a:t>
            </a:r>
            <a:endParaRPr lang="en-US" sz="2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>
              <a:xfrm>
                <a:off x="318655" y="5334000"/>
                <a:ext cx="8659090" cy="16764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381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Shonar Bangla" pitchFamily="34" charset="0"/>
                        </a:rPr>
                        <m:t>∴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Shonar Bangla" pitchFamily="34" charset="0"/>
                        </a:rPr>
                        <m:t>নির্ণেয়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Shonar Bangla" pitchFamily="34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Shonar Bangla" pitchFamily="34" charset="0"/>
                        </a:rPr>
                        <m:t>গড়</m:t>
                      </m:r>
                      <m:r>
                        <a:rPr lang="bn-BD" sz="3200" b="0" i="1" smtClean="0">
                          <a:solidFill>
                            <a:schemeClr val="tx1"/>
                          </a:solidFill>
                          <a:latin typeface="Cambria Math"/>
                          <a:cs typeface="Shonar Bangla" pitchFamily="34" charset="0"/>
                        </a:rPr>
                        <m:t>=</m:t>
                      </m:r>
                      <m:f>
                        <m:fPr>
                          <m:ctrlPr>
                            <a:rPr lang="bn-BD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Shonar Bangla" pitchFamily="34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Shonar Bangla" pitchFamily="34" charset="0"/>
                            </a:rPr>
                            <m:t>১৮৬৫</m:t>
                          </m:r>
                        </m:num>
                        <m:den>
                          <m:r>
                            <a:rPr lang="bn-BD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Shonar Bangla" pitchFamily="34" charset="0"/>
                            </a:rPr>
                            <m:t>২৫</m:t>
                          </m:r>
                        </m:den>
                      </m:f>
                    </m:oMath>
                  </m:oMathPara>
                </a14:m>
                <a:endParaRPr lang="bn-BD" sz="3200" b="0" i="1" dirty="0" smtClean="0">
                  <a:solidFill>
                    <a:schemeClr val="tx1"/>
                  </a:solidFill>
                  <a:latin typeface="Cambria Math"/>
                  <a:cs typeface="Shonar Bangla" pitchFamily="34" charset="0"/>
                </a:endParaRPr>
              </a:p>
              <a:p>
                <a:pPr algn="ctr"/>
                <a:r>
                  <a:rPr lang="bn-BD" sz="3200" b="0" dirty="0" smtClean="0">
                    <a:solidFill>
                      <a:schemeClr val="tx1"/>
                    </a:solidFill>
                    <a:cs typeface="Shonar Bangla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chemeClr val="tx1"/>
                        </a:solidFill>
                        <a:latin typeface="Cambria Math"/>
                        <a:cs typeface="Shonar Bangla" pitchFamily="34" charset="0"/>
                      </a:rPr>
                      <m:t>=</m:t>
                    </m:r>
                    <m:r>
                      <a:rPr lang="bn-BD" sz="3200" b="0" i="1" smtClean="0">
                        <a:solidFill>
                          <a:schemeClr val="tx1"/>
                        </a:solidFill>
                        <a:latin typeface="Cambria Math"/>
                        <a:cs typeface="Shonar Bangla" pitchFamily="34" charset="0"/>
                      </a:rPr>
                      <m:t>৭৪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∙</m:t>
                    </m:r>
                    <m:r>
                      <a:rPr lang="bn-BD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৬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5334000"/>
                <a:ext cx="8659090" cy="16764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Oval 127"/>
          <p:cNvSpPr/>
          <p:nvPr/>
        </p:nvSpPr>
        <p:spPr>
          <a:xfrm>
            <a:off x="119742" y="298532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৭২</a:t>
            </a:r>
            <a:endParaRPr lang="en-US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32972" y="319314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৮৫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1277256" y="30480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৭৮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1785258" y="298532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৮৪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2333172" y="298532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৭৮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957286" y="33943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৭৫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505200" y="35395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৬৯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071258" y="35395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৬৭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604658" y="375391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৮৮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5199744" y="38858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৮০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762172" y="38858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৭৪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324600" y="395514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৭৭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905172" y="38924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৭৯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7518402" y="394194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৬৯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123372" y="69404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৭৪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47486" y="686458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৭৩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1266372" y="686458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৮৩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1875972" y="686458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৬৫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394858" y="69404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৭৫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975430" y="714168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৬৯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3537858" y="707899"/>
            <a:ext cx="990600" cy="2873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৬৩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4161313" y="714168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৭৫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4775036" y="720436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৮৬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152572" y="714168"/>
            <a:ext cx="1177636" cy="2701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৬৬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952672" y="735610"/>
            <a:ext cx="762000" cy="263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৭১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1965E-6 L -0.96666 -0.00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33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 L -0.96667 0.094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17" y="4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457E-6 L 0.31198 0.3923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19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948E-6 L 0.23333 0.523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2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5434E-6 L 0.17431 0.45919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22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0.11666 0.5024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5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0.05833 0.45804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2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2428E-6 L -0.01215 0.39653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-0.07118 0.3389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16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9942E-6 L -0.13264 0.33896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16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457E-6 L -0.18698 0.54774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2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67052E-7 L -0.2375 0.44717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22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67052E-7 L -0.31667 0.38058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9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5417 0.43306 " pathEditMode="relative" rAng="0" ptsTypes="AA">
                                      <p:cBhvr>
                                        <p:cTn id="29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8092E-6 L -0.375 0.43584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1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526E-6 L -0.44166 0.3331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5549E-6 L 0.33333 0.33595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16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8778E-17 L 0.29167 0.33503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6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78E-17 L 0.20834 0.45711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2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8778E-17 L 0.13333 0.23514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1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5549E-6 L 0.125 0.34705 " pathEditMode="relative" rAng="0" ptsTypes="AA">
                                      <p:cBhvr>
                                        <p:cTn id="38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7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4971E-6 L 0.05434 0.28648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4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647E-6 L -0.00416 0.23237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08 L -0.05313 0.32879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16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4971E-6 L -0.17535 0.49734 " pathEditMode="relative" rAng="0" ptsTypes="AA">
                                      <p:cBhvr>
                                        <p:cTn id="43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24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7746E-6 L -0.18941 0.29711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948E-6 L -0.22917 0.32994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6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7457E-6 L -0.3816 0.00138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8844E-6 L -0.37327 0.00417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12139E-6 L -0.3816 0.00301 " pathEditMode="relative" rAng="0" ptsTypes="AA">
                                      <p:cBhvr>
                                        <p:cTn id="54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2428E-6 L -0.38038 0.00092 " pathEditMode="relative" rAng="0" ptsTypes="AA">
                                      <p:cBhvr>
                                        <p:cTn id="55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5549E-6 L -0.37205 0.00509 " pathEditMode="relative" rAng="0" ptsTypes="AA">
                                      <p:cBhvr>
                                        <p:cTn id="57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1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711E-6 L -0.38038 0.00532 " pathEditMode="relative" rAng="0" ptsTypes="AA">
                                      <p:cBhvr>
                                        <p:cTn id="58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2" grpId="0" animBg="1"/>
      <p:bldP spid="17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6" grpId="0"/>
      <p:bldP spid="97" grpId="0"/>
      <p:bldP spid="98" grpId="0"/>
      <p:bldP spid="99" grpId="0"/>
      <p:bldP spid="100" grpId="0"/>
      <p:bldP spid="102" grpId="0" animBg="1"/>
      <p:bldP spid="102" grpId="1" animBg="1"/>
      <p:bldP spid="133" grpId="0"/>
      <p:bldP spid="134" grpId="0"/>
      <p:bldP spid="135" grpId="0"/>
      <p:bldP spid="138" grpId="0"/>
      <p:bldP spid="139" grpId="0"/>
      <p:bldP spid="142" grpId="0"/>
      <p:bldP spid="143" grpId="0"/>
      <p:bldP spid="150" grpId="0"/>
      <p:bldP spid="150" grpId="1"/>
      <p:bldP spid="151" grpId="0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9" grpId="0" animBg="1"/>
      <p:bldP spid="169" grpId="1" animBg="1"/>
      <p:bldP spid="170" grpId="0" animBg="1"/>
      <p:bldP spid="128" grpId="0"/>
      <p:bldP spid="128" grpId="1"/>
      <p:bldP spid="131" grpId="0"/>
      <p:bldP spid="131" grpId="1"/>
      <p:bldP spid="132" grpId="0"/>
      <p:bldP spid="132" grpId="1"/>
      <p:bldP spid="136" grpId="0"/>
      <p:bldP spid="136" grpId="1"/>
      <p:bldP spid="137" grpId="0"/>
      <p:bldP spid="137" grpId="1"/>
      <p:bldP spid="140" grpId="0"/>
      <p:bldP spid="140" grpId="1"/>
      <p:bldP spid="141" grpId="0"/>
      <p:bldP spid="141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1524000"/>
            <a:ext cx="24384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শ্রেণির </a:t>
            </a:r>
            <a:r>
              <a:rPr lang="bn-BD" sz="24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মধ্যবিন্দু কী? </a:t>
            </a:r>
            <a:endParaRPr lang="en-US" sz="2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220200" y="5410200"/>
            <a:ext cx="89916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গড়=উপাত্তসমূহের সমষ্টি 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÷</a:t>
            </a:r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উপাত্তসমূহের সংখ্যা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133600"/>
            <a:ext cx="160020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ঘটনসংখ্যা কী?</a:t>
            </a:r>
            <a:endParaRPr lang="en-US" sz="2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133600"/>
            <a:ext cx="14478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গড় কী?</a:t>
            </a:r>
            <a:endParaRPr lang="en-US" sz="2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524000"/>
            <a:ext cx="14478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উপাত্ত কী?  </a:t>
            </a:r>
            <a:endParaRPr lang="en-US" sz="2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524000"/>
            <a:ext cx="19812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শ্রেণিব্যাপ্তি </a:t>
            </a:r>
            <a:r>
              <a:rPr lang="bn-BD" sz="24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কী?</a:t>
            </a:r>
            <a:endParaRPr lang="en-US" sz="2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2133600"/>
            <a:ext cx="1447800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পরিসর কী? </a:t>
            </a:r>
            <a:endParaRPr lang="en-US" sz="2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662535"/>
            <a:ext cx="2209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পরিসংখ্যান কী?</a:t>
            </a:r>
            <a:endParaRPr lang="en-US" sz="2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2133600"/>
            <a:ext cx="2209800" cy="4616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শ্রেণিসংখ্যা কী? </a:t>
            </a:r>
            <a:endParaRPr lang="en-US" sz="24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8153400"/>
            <a:ext cx="8991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সংখ্যাভিত্তিক কোনো তথ্য বা ঘটনা হচ্ছে পরিসংখ্যান ।</a:t>
            </a:r>
            <a:endParaRPr lang="en-US" sz="32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7463135"/>
            <a:ext cx="90678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তথ্য বা ঘটনা নির্দেশক সংখ্যা গুলো হচ্ছে পরিসংখ্যানের  উপাত্ত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067800" y="4800600"/>
            <a:ext cx="9067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শ্রেণির </a:t>
            </a:r>
            <a:r>
              <a:rPr lang="bn-BD" sz="32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মধ্যবিন্দু =( উর্ধ্বসীমা </a:t>
            </a:r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+ </a:t>
            </a:r>
            <a:r>
              <a:rPr lang="bn-BD" sz="32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নিম্নসীমা ) 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÷</a:t>
            </a:r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২ । </a:t>
            </a:r>
            <a:endParaRPr lang="en-US" sz="32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8483025"/>
            <a:ext cx="8991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যেকোনো শ্রেণির উর্ধ্বসীমা ও নিম্নসীমার ব্যবধান হলো ঐ শ্রেণির  শ্রেণিব্যাপ্তি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6400" y="5406572"/>
            <a:ext cx="8991600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পরিসর =( </a:t>
            </a:r>
            <a:r>
              <a:rPr lang="bn-BD" sz="32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উর্ধ্বসীমা 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—</a:t>
            </a:r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নিম্নসীমা ) + ১  </a:t>
            </a:r>
            <a:endParaRPr lang="en-US" sz="32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0200" y="4343400"/>
            <a:ext cx="8991600" cy="58477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শ্রেণিসংখ্যা = ( পরিসর 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÷</a:t>
            </a:r>
            <a:r>
              <a:rPr lang="bn-BD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শ্রেণিব্যাপ্তি )                [পূর্ণসংখ্যায় ]  </a:t>
            </a:r>
            <a:endParaRPr lang="en-US" sz="32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2602" y="4953000"/>
            <a:ext cx="8991598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যে শ্রেণিতে যতগুলো ট্যালি চিহ্ন পড়বে তত হবে ঐ শ্রেণির গণসংখ্যা বা ঘটনসংখ্যা । </a:t>
            </a:r>
            <a:endParaRPr lang="en-US" sz="28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762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16287" y="0"/>
            <a:ext cx="3060913" cy="1107996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990600" y="983159"/>
            <a:ext cx="6356227" cy="76944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জানতে প্রশ্নের উপর ক্লিক করি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9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9653E-6 L -0.025 -0.608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30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0417 -0.486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405E-6 L 1.02083 -0.098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2" y="-4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1667 -0.624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6 L -0.99167 -0.05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83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1.00833 -0.0754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1.00834 -0.049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1214E-7 L 1.04167 -0.0647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3" y="-3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1260</TotalTime>
  <Words>642</Words>
  <Application>Microsoft Office PowerPoint</Application>
  <PresentationFormat>On-screen Show (4:3)</PresentationFormat>
  <Paragraphs>236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Verdana</vt:lpstr>
      <vt:lpstr>NikoshBAN</vt:lpstr>
      <vt:lpstr>Wingdings 3</vt:lpstr>
      <vt:lpstr>Calibri</vt:lpstr>
      <vt:lpstr>Lucida Sans Unicode</vt:lpstr>
      <vt:lpstr>Cambria Math</vt:lpstr>
      <vt:lpstr>Wingdings 2</vt:lpstr>
      <vt:lpstr>Shonar Bangla</vt:lpstr>
      <vt:lpstr>Concourse</vt:lpstr>
      <vt:lpstr>একগুচ্ছ ফুলের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200</cp:revision>
  <dcterms:created xsi:type="dcterms:W3CDTF">2006-08-16T00:00:00Z</dcterms:created>
  <dcterms:modified xsi:type="dcterms:W3CDTF">2016-12-24T14:24:56Z</dcterms:modified>
</cp:coreProperties>
</file>